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77" r:id="rId3"/>
    <p:sldId id="291" r:id="rId4"/>
    <p:sldId id="282" r:id="rId5"/>
    <p:sldId id="293" r:id="rId6"/>
    <p:sldId id="284" r:id="rId7"/>
    <p:sldId id="288" r:id="rId8"/>
    <p:sldId id="289" r:id="rId9"/>
    <p:sldId id="286" r:id="rId10"/>
    <p:sldId id="290" r:id="rId11"/>
    <p:sldId id="287" r:id="rId12"/>
    <p:sldId id="292" r:id="rId13"/>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71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31A8BDFF-68BC-42A3-92C7-9C65E98DEF19}" type="datetimeFigureOut">
              <a:rPr lang="fr-FR"/>
              <a:pPr>
                <a:defRPr/>
              </a:pPr>
              <a:t>12/06/2023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9FCFBC0F-3801-452E-8B2E-6EB371265748}"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F9051827-F104-4DE5-989D-B43E202E2CEB}" type="datetimeFigureOut">
              <a:rPr lang="fr-FR"/>
              <a:pPr>
                <a:defRPr/>
              </a:pPr>
              <a:t>12/06/2023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EBC4C442-1845-438E-AED9-A8AF217C9541}"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BB735706-1780-405F-94CB-36719A7D41D7}" type="datetimeFigureOut">
              <a:rPr lang="fr-FR"/>
              <a:pPr>
                <a:defRPr/>
              </a:pPr>
              <a:t>12/06/2023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33AECD74-7A81-4A01-915F-3F50672FF4B1}" type="slidenum">
              <a:rPr lang="fr-FR"/>
              <a:pPr>
                <a:defRPr/>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B0CF1F57-D0D7-474C-A8B7-3E2A9726DDE9}" type="datetimeFigureOut">
              <a:rPr lang="fr-FR"/>
              <a:pPr>
                <a:defRPr/>
              </a:pPr>
              <a:t>12/06/2023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EC18953E-FCD1-4820-A0C9-340A981B3861}" type="slidenum">
              <a:rPr lang="fr-FR"/>
              <a:pPr>
                <a:defRPr/>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C00FE6BD-5DFF-4945-B21B-DA36CB6BC0F6}" type="datetimeFigureOut">
              <a:rPr lang="fr-FR"/>
              <a:pPr>
                <a:defRPr/>
              </a:pPr>
              <a:t>12/06/2023</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1DBD4D77-32A7-4EB0-AEAC-AC1752A18EE4}" type="slidenum">
              <a:rPr lang="fr-FR"/>
              <a:pPr>
                <a:defRPr/>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F8C59C8A-122C-45FD-8D9A-A85298E37363}" type="datetimeFigureOut">
              <a:rPr lang="fr-FR"/>
              <a:pPr>
                <a:defRPr/>
              </a:pPr>
              <a:t>12/06/2023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16E06467-372B-4179-84F2-5BA05DFCA6B9}" type="slidenum">
              <a:rPr lang="fr-FR"/>
              <a:pPr>
                <a:defRPr/>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6584F48B-F01E-46BE-AE20-C012216965BA}" type="datetimeFigureOut">
              <a:rPr lang="fr-FR"/>
              <a:pPr>
                <a:defRPr/>
              </a:pPr>
              <a:t>12/06/2023</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B3076F5D-803D-466A-BD13-451E52B812A3}" type="slidenum">
              <a:rPr lang="fr-FR"/>
              <a:pPr>
                <a:defRPr/>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p:cNvSpPr>
            <a:spLocks noGrp="1"/>
          </p:cNvSpPr>
          <p:nvPr>
            <p:ph type="dt" sz="half" idx="10"/>
          </p:nvPr>
        </p:nvSpPr>
        <p:spPr/>
        <p:txBody>
          <a:bodyPr/>
          <a:lstStyle>
            <a:lvl1pPr>
              <a:defRPr/>
            </a:lvl1pPr>
          </a:lstStyle>
          <a:p>
            <a:pPr>
              <a:defRPr/>
            </a:pPr>
            <a:fld id="{A52680DD-17BF-4AF3-9CCB-D4ED511F3EA0}" type="datetimeFigureOut">
              <a:rPr lang="fr-FR"/>
              <a:pPr>
                <a:defRPr/>
              </a:pPr>
              <a:t>12/06/2023</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DF97BA0F-0066-4CCD-AB25-9C3CFFC1C80D}" type="slidenum">
              <a:rPr lang="fr-FR"/>
              <a:pPr>
                <a:defRPr/>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0EF76EC3-8037-40DB-9410-EC220B5892F5}" type="datetimeFigureOut">
              <a:rPr lang="fr-FR"/>
              <a:pPr>
                <a:defRPr/>
              </a:pPr>
              <a:t>12/06/2023</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92915447-D032-4575-9F2D-9EDEA64D1629}" type="slidenum">
              <a:rPr lang="fr-FR"/>
              <a:pPr>
                <a:defRPr/>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DBA92415-BC79-45E8-AD6A-6951D3F8CC36}" type="datetimeFigureOut">
              <a:rPr lang="fr-FR"/>
              <a:pPr>
                <a:defRPr/>
              </a:pPr>
              <a:t>12/06/2023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A608BE37-ADCB-41A4-A00B-7DD6E63E2B50}" type="slidenum">
              <a:rPr lang="fr-FR"/>
              <a:pPr>
                <a:defRPr/>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ACFA3DD4-1A29-43CB-87E3-42FDBC9F2676}" type="datetimeFigureOut">
              <a:rPr lang="fr-FR"/>
              <a:pPr>
                <a:defRPr/>
              </a:pPr>
              <a:t>12/06/2023</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3C31A97E-680E-40F7-8568-B27594C4B77F}" type="slidenum">
              <a:rPr lang="fr-FR"/>
              <a:pPr>
                <a:defRPr/>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Modifiez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A055B612-553B-4A37-8FF1-D15D10950EE2}" type="datetimeFigureOut">
              <a:rPr lang="fr-FR"/>
              <a:pPr>
                <a:defRPr/>
              </a:pPr>
              <a:t>12/06/2023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C2C51A8E-1B8E-4623-B7AE-F6AB92714E01}"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margaux.jaffiol@gmail.com" TargetMode="External"/><Relationship Id="rId7" Type="http://schemas.openxmlformats.org/officeDocument/2006/relationships/hyperlink" Target="mailto:ikuipers@chu-grenoble.fr" TargetMode="External"/><Relationship Id="rId2" Type="http://schemas.openxmlformats.org/officeDocument/2006/relationships/hyperlink" Target="mailto:emilie.colin@ch-le-vinatier.fr" TargetMode="External"/><Relationship Id="rId1" Type="http://schemas.openxmlformats.org/officeDocument/2006/relationships/slideLayout" Target="../slideLayouts/slideLayout2.xml"/><Relationship Id="rId6" Type="http://schemas.openxmlformats.org/officeDocument/2006/relationships/hyperlink" Target="mailto:celine.arbogast@ch-metropole-savoie.fr" TargetMode="External"/><Relationship Id="rId5" Type="http://schemas.openxmlformats.org/officeDocument/2006/relationships/hyperlink" Target="mailto:Noemie.Durieux@chu-st-etienne.fr" TargetMode="External"/><Relationship Id="rId4" Type="http://schemas.openxmlformats.org/officeDocument/2006/relationships/hyperlink" Target="mailto:froussel@ch-bourg01.fr"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268760"/>
            <a:ext cx="7772400" cy="1470025"/>
          </a:xfrm>
          <a:ln>
            <a:solidFill>
              <a:schemeClr val="tx2"/>
            </a:solidFill>
          </a:ln>
        </p:spPr>
        <p:txBody>
          <a:bodyPr/>
          <a:lstStyle/>
          <a:p>
            <a:r>
              <a:rPr lang="fr-FR" dirty="0"/>
              <a:t>Consultations jeunes enfants</a:t>
            </a:r>
            <a:br>
              <a:rPr lang="fr-FR" dirty="0"/>
            </a:br>
            <a:r>
              <a:rPr lang="fr-FR" dirty="0"/>
              <a:t>moins de 4 ans</a:t>
            </a:r>
          </a:p>
        </p:txBody>
      </p:sp>
      <p:sp>
        <p:nvSpPr>
          <p:cNvPr id="3" name="Sous-titre 2"/>
          <p:cNvSpPr>
            <a:spLocks noGrp="1"/>
          </p:cNvSpPr>
          <p:nvPr>
            <p:ph type="subTitle" idx="1"/>
          </p:nvPr>
        </p:nvSpPr>
        <p:spPr/>
        <p:txBody>
          <a:bodyPr/>
          <a:lstStyle/>
          <a:p>
            <a:r>
              <a:rPr lang="fr-FR" b="1" dirty="0">
                <a:solidFill>
                  <a:schemeClr val="tx1"/>
                </a:solidFill>
              </a:rPr>
              <a:t>Dispositif de diagnostic des Troubles du Spectre de l’Autisme </a:t>
            </a:r>
            <a:r>
              <a:rPr lang="fr-FR" b="1" dirty="0" smtClean="0">
                <a:solidFill>
                  <a:schemeClr val="tx1"/>
                </a:solidFill>
              </a:rPr>
              <a:t>(TSA</a:t>
            </a:r>
            <a:r>
              <a:rPr lang="fr-FR" b="1" dirty="0">
                <a:solidFill>
                  <a:schemeClr val="tx1"/>
                </a:solidFill>
              </a:rPr>
              <a:t>)</a:t>
            </a:r>
          </a:p>
          <a:p>
            <a:r>
              <a:rPr lang="fr-FR" b="1" dirty="0">
                <a:solidFill>
                  <a:schemeClr val="tx1"/>
                </a:solidFill>
              </a:rPr>
              <a:t>e</a:t>
            </a:r>
            <a:r>
              <a:rPr lang="fr-FR" b="1" dirty="0" smtClean="0">
                <a:solidFill>
                  <a:schemeClr val="tx1"/>
                </a:solidFill>
              </a:rPr>
              <a:t>n </a:t>
            </a:r>
            <a:r>
              <a:rPr lang="fr-FR" b="1" dirty="0">
                <a:solidFill>
                  <a:schemeClr val="tx1"/>
                </a:solidFill>
              </a:rPr>
              <a:t>Rhône-Alpes</a:t>
            </a:r>
          </a:p>
          <a:p>
            <a:endParaRPr lang="fr-FR" b="1" dirty="0">
              <a:solidFill>
                <a:schemeClr val="tx1"/>
              </a:solidFill>
            </a:endParaRPr>
          </a:p>
        </p:txBody>
      </p:sp>
    </p:spTree>
    <p:extLst>
      <p:ext uri="{BB962C8B-B14F-4D97-AF65-F5344CB8AC3E}">
        <p14:creationId xmlns:p14="http://schemas.microsoft.com/office/powerpoint/2010/main" val="2518713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re 1"/>
          <p:cNvSpPr>
            <a:spLocks noGrp="1"/>
          </p:cNvSpPr>
          <p:nvPr>
            <p:ph type="title"/>
          </p:nvPr>
        </p:nvSpPr>
        <p:spPr>
          <a:xfrm>
            <a:off x="395288" y="404813"/>
            <a:ext cx="8229600" cy="1143000"/>
          </a:xfrm>
          <a:ln>
            <a:solidFill>
              <a:schemeClr val="tx2"/>
            </a:solidFill>
          </a:ln>
        </p:spPr>
        <p:txBody>
          <a:bodyPr/>
          <a:lstStyle/>
          <a:p>
            <a:pPr eaLnBrk="1" hangingPunct="1"/>
            <a:r>
              <a:rPr lang="fr-FR" sz="3600" b="1" dirty="0">
                <a:latin typeface="Arial" charset="0"/>
                <a:cs typeface="Arial" charset="0"/>
              </a:rPr>
              <a:t>A l’issue de ces évaluations</a:t>
            </a:r>
          </a:p>
        </p:txBody>
      </p:sp>
      <p:sp>
        <p:nvSpPr>
          <p:cNvPr id="20482" name="Espace réservé du contenu 2"/>
          <p:cNvSpPr>
            <a:spLocks noGrp="1"/>
          </p:cNvSpPr>
          <p:nvPr>
            <p:ph idx="1"/>
          </p:nvPr>
        </p:nvSpPr>
        <p:spPr>
          <a:xfrm>
            <a:off x="395288" y="1628800"/>
            <a:ext cx="8229600" cy="4525962"/>
          </a:xfrm>
        </p:spPr>
        <p:txBody>
          <a:bodyPr/>
          <a:lstStyle/>
          <a:p>
            <a:pPr eaLnBrk="1" hangingPunct="1"/>
            <a:r>
              <a:rPr lang="fr-FR" sz="2800" u="sng" dirty="0"/>
              <a:t>Le diagnostic peut être posé </a:t>
            </a:r>
            <a:r>
              <a:rPr lang="fr-FR" sz="2800" dirty="0"/>
              <a:t>par tout médecin de la petite enfance mais appuyé sur l’avis d’un ou plusieurs autres professionnels (pédopsychiatre, psychologue, orthophoniste, psychomotricien</a:t>
            </a:r>
            <a:r>
              <a:rPr lang="fr-FR" sz="2800" dirty="0" smtClean="0"/>
              <a:t>)</a:t>
            </a:r>
            <a:endParaRPr lang="fr-FR" sz="2800" dirty="0"/>
          </a:p>
          <a:p>
            <a:pPr eaLnBrk="1" hangingPunct="1"/>
            <a:r>
              <a:rPr lang="fr-FR" sz="2800" dirty="0"/>
              <a:t>Un courrier doit être remis à la famille à l’issue de l’évaluation</a:t>
            </a:r>
          </a:p>
          <a:p>
            <a:pPr eaLnBrk="1" hangingPunct="1"/>
            <a:r>
              <a:rPr lang="fr-FR" sz="2800" dirty="0"/>
              <a:t>L’enfant doit être orienté pour la mise en place d’interventions vers les PCO et/ou des professionnels spécialisés dans l’autisme et/ou vers le CMP de son secteur ou le CAMSP</a:t>
            </a:r>
          </a:p>
          <a:p>
            <a:pPr eaLnBrk="1" hangingPunct="1">
              <a:buFont typeface="Arial" charset="0"/>
              <a:buNone/>
            </a:pPr>
            <a:endParaRPr lang="fr-FR" sz="2800" dirty="0"/>
          </a:p>
        </p:txBody>
      </p:sp>
    </p:spTree>
    <p:extLst>
      <p:ext uri="{BB962C8B-B14F-4D97-AF65-F5344CB8AC3E}">
        <p14:creationId xmlns:p14="http://schemas.microsoft.com/office/powerpoint/2010/main" val="2077082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re 1"/>
          <p:cNvSpPr>
            <a:spLocks noGrp="1"/>
          </p:cNvSpPr>
          <p:nvPr>
            <p:ph type="title" idx="4294967295"/>
          </p:nvPr>
        </p:nvSpPr>
        <p:spPr>
          <a:ln>
            <a:solidFill>
              <a:schemeClr val="tx2"/>
            </a:solidFill>
          </a:ln>
        </p:spPr>
        <p:txBody>
          <a:bodyPr/>
          <a:lstStyle/>
          <a:p>
            <a:pPr eaLnBrk="1" hangingPunct="1"/>
            <a:r>
              <a:rPr lang="fr-FR" altLang="fr-FR" sz="4000" b="1" dirty="0">
                <a:latin typeface="Arial" charset="0"/>
                <a:cs typeface="Arial" charset="0"/>
              </a:rPr>
              <a:t>Si les évaluations n’ont pas permis de poser un diagnostic</a:t>
            </a:r>
            <a:endParaRPr lang="fr-FR" sz="4000" b="1" dirty="0">
              <a:latin typeface="Arial" charset="0"/>
              <a:cs typeface="Arial" charset="0"/>
            </a:endParaRPr>
          </a:p>
        </p:txBody>
      </p:sp>
      <p:sp>
        <p:nvSpPr>
          <p:cNvPr id="23555" name="Espace réservé du contenu 2"/>
          <p:cNvSpPr>
            <a:spLocks noGrp="1"/>
          </p:cNvSpPr>
          <p:nvPr>
            <p:ph idx="4294967295"/>
          </p:nvPr>
        </p:nvSpPr>
        <p:spPr/>
        <p:txBody>
          <a:bodyPr/>
          <a:lstStyle/>
          <a:p>
            <a:pPr marL="0" indent="0" eaLnBrk="1" hangingPunct="1">
              <a:buNone/>
            </a:pPr>
            <a:r>
              <a:rPr lang="fr-FR" dirty="0"/>
              <a:t>Le médecin  adresse l’enfant vers une équipe spécialisée dans les TSA selon le territoire et l’âge de l’enfant</a:t>
            </a:r>
          </a:p>
          <a:p>
            <a:pPr marL="457200" lvl="1" indent="0" eaLnBrk="1" hangingPunct="1">
              <a:buNone/>
            </a:pPr>
            <a:endParaRPr lang="fr-FR" dirty="0"/>
          </a:p>
          <a:p>
            <a:pPr marL="609600" indent="-609600" eaLnBrk="1" hangingPunct="1"/>
            <a:endParaRPr lang="fr-FR" dirty="0"/>
          </a:p>
        </p:txBody>
      </p:sp>
      <p:cxnSp>
        <p:nvCxnSpPr>
          <p:cNvPr id="3" name="Connecteur droit avec flèche 2"/>
          <p:cNvCxnSpPr/>
          <p:nvPr/>
        </p:nvCxnSpPr>
        <p:spPr>
          <a:xfrm>
            <a:off x="1115616" y="4221088"/>
            <a:ext cx="122413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 name="Connecteur droit avec flèche 4"/>
          <p:cNvCxnSpPr/>
          <p:nvPr/>
        </p:nvCxnSpPr>
        <p:spPr>
          <a:xfrm>
            <a:off x="1115616" y="5157192"/>
            <a:ext cx="122413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 name="ZoneTexte 5"/>
          <p:cNvSpPr txBox="1"/>
          <p:nvPr/>
        </p:nvSpPr>
        <p:spPr>
          <a:xfrm>
            <a:off x="3203848" y="3975641"/>
            <a:ext cx="3147015" cy="369332"/>
          </a:xfrm>
          <a:prstGeom prst="rect">
            <a:avLst/>
          </a:prstGeom>
          <a:noFill/>
          <a:ln>
            <a:solidFill>
              <a:schemeClr val="accent2"/>
            </a:solidFill>
          </a:ln>
        </p:spPr>
        <p:txBody>
          <a:bodyPr wrap="none" rtlCol="0">
            <a:spAutoFit/>
          </a:bodyPr>
          <a:lstStyle/>
          <a:p>
            <a:r>
              <a:rPr lang="fr-FR" dirty="0"/>
              <a:t>Consultations jeunes enfants</a:t>
            </a:r>
          </a:p>
        </p:txBody>
      </p:sp>
      <p:sp>
        <p:nvSpPr>
          <p:cNvPr id="7" name="ZoneTexte 6"/>
          <p:cNvSpPr txBox="1"/>
          <p:nvPr/>
        </p:nvSpPr>
        <p:spPr>
          <a:xfrm>
            <a:off x="3216671" y="5007104"/>
            <a:ext cx="3121367" cy="369332"/>
          </a:xfrm>
          <a:prstGeom prst="rect">
            <a:avLst/>
          </a:prstGeom>
          <a:noFill/>
          <a:ln>
            <a:solidFill>
              <a:schemeClr val="accent2"/>
            </a:solidFill>
          </a:ln>
        </p:spPr>
        <p:txBody>
          <a:bodyPr wrap="none" rtlCol="0">
            <a:spAutoFit/>
          </a:bodyPr>
          <a:lstStyle/>
          <a:p>
            <a:r>
              <a:rPr lang="fr-FR" dirty="0"/>
              <a:t>Unités d’évaluations du CRA</a:t>
            </a:r>
          </a:p>
        </p:txBody>
      </p:sp>
    </p:spTree>
    <p:extLst>
      <p:ext uri="{BB962C8B-B14F-4D97-AF65-F5344CB8AC3E}">
        <p14:creationId xmlns:p14="http://schemas.microsoft.com/office/powerpoint/2010/main" val="6677801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tx2"/>
            </a:solidFill>
          </a:ln>
        </p:spPr>
        <p:txBody>
          <a:bodyPr/>
          <a:lstStyle/>
          <a:p>
            <a:r>
              <a:rPr lang="fr-FR" dirty="0"/>
              <a:t>Quand solliciter un rendez-vous à la consultation jeunes enfants?</a:t>
            </a:r>
          </a:p>
        </p:txBody>
      </p:sp>
      <p:sp>
        <p:nvSpPr>
          <p:cNvPr id="3" name="Espace réservé du contenu 2"/>
          <p:cNvSpPr>
            <a:spLocks noGrp="1"/>
          </p:cNvSpPr>
          <p:nvPr>
            <p:ph idx="1"/>
          </p:nvPr>
        </p:nvSpPr>
        <p:spPr/>
        <p:txBody>
          <a:bodyPr/>
          <a:lstStyle/>
          <a:p>
            <a:pPr marL="0" indent="0">
              <a:buNone/>
            </a:pPr>
            <a:endParaRPr lang="fr-FR" dirty="0"/>
          </a:p>
          <a:p>
            <a:pPr marL="0" indent="0">
              <a:buNone/>
            </a:pPr>
            <a:r>
              <a:rPr lang="fr-FR" u="sng" dirty="0"/>
              <a:t>Sur demande d’un médecin</a:t>
            </a:r>
            <a:r>
              <a:rPr lang="fr-FR" dirty="0"/>
              <a:t> après avoir réalisé des premières évaluations qui n’ont pas permis de conclure, un avis spécialisé est alors nécessaire pour poser le diagnostic de TSA</a:t>
            </a:r>
          </a:p>
          <a:p>
            <a:pPr marL="0" indent="0">
              <a:buNone/>
            </a:pPr>
            <a:r>
              <a:rPr lang="fr-FR" dirty="0"/>
              <a:t> </a:t>
            </a:r>
          </a:p>
        </p:txBody>
      </p:sp>
    </p:spTree>
    <p:extLst>
      <p:ext uri="{BB962C8B-B14F-4D97-AF65-F5344CB8AC3E}">
        <p14:creationId xmlns:p14="http://schemas.microsoft.com/office/powerpoint/2010/main" val="2213382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tx2"/>
            </a:solidFill>
          </a:ln>
        </p:spPr>
        <p:txBody>
          <a:bodyPr/>
          <a:lstStyle/>
          <a:p>
            <a:r>
              <a:rPr lang="fr-FR" dirty="0"/>
              <a:t>Description du dispositif</a:t>
            </a:r>
          </a:p>
        </p:txBody>
      </p:sp>
      <p:sp>
        <p:nvSpPr>
          <p:cNvPr id="3" name="Espace réservé du contenu 2"/>
          <p:cNvSpPr>
            <a:spLocks noGrp="1"/>
          </p:cNvSpPr>
          <p:nvPr>
            <p:ph idx="1"/>
          </p:nvPr>
        </p:nvSpPr>
        <p:spPr/>
        <p:txBody>
          <a:bodyPr/>
          <a:lstStyle/>
          <a:p>
            <a:r>
              <a:rPr lang="fr-FR" sz="2800" dirty="0"/>
              <a:t>Partenariat entre le Centre de Ressources Autisme et les services de </a:t>
            </a:r>
            <a:r>
              <a:rPr lang="fr-FR" sz="2800" dirty="0" err="1"/>
              <a:t>neuropédiatrie</a:t>
            </a:r>
            <a:r>
              <a:rPr lang="fr-FR" sz="2800" dirty="0"/>
              <a:t> ou pédiatrie des centres hospitaliers proposant des consultations spécialisées dans les troubles du </a:t>
            </a:r>
            <a:r>
              <a:rPr lang="fr-FR" sz="2800" dirty="0" err="1"/>
              <a:t>neurodéveloppement</a:t>
            </a:r>
            <a:endParaRPr lang="fr-FR" sz="2800" dirty="0"/>
          </a:p>
          <a:p>
            <a:r>
              <a:rPr lang="fr-FR" sz="2800" dirty="0"/>
              <a:t>Évaluations diagnostiques pour les jeunes enfants ayant une suspicion de TSA</a:t>
            </a:r>
          </a:p>
          <a:p>
            <a:r>
              <a:rPr lang="fr-FR" sz="2800" dirty="0"/>
              <a:t>Psychologues spécialisées dans les TSA, évaluation conjointe avec un pédiatre spécialisé dans les TND</a:t>
            </a:r>
          </a:p>
          <a:p>
            <a:endParaRPr lang="fr-FR" dirty="0"/>
          </a:p>
        </p:txBody>
      </p:sp>
    </p:spTree>
    <p:extLst>
      <p:ext uri="{BB962C8B-B14F-4D97-AF65-F5344CB8AC3E}">
        <p14:creationId xmlns:p14="http://schemas.microsoft.com/office/powerpoint/2010/main" val="3742174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188640"/>
            <a:ext cx="8352928" cy="1584176"/>
          </a:xfrm>
          <a:ln>
            <a:solidFill>
              <a:schemeClr val="tx2"/>
            </a:solidFill>
          </a:ln>
        </p:spPr>
        <p:txBody>
          <a:bodyPr/>
          <a:lstStyle/>
          <a:p>
            <a:r>
              <a:rPr lang="fr-FR" sz="2800" dirty="0" smtClean="0"/>
              <a:t/>
            </a:r>
            <a:br>
              <a:rPr lang="fr-FR" sz="2800" dirty="0" smtClean="0"/>
            </a:br>
            <a:r>
              <a:rPr lang="fr-FR" sz="2800" dirty="0" smtClean="0"/>
              <a:t>Consultations </a:t>
            </a:r>
            <a:r>
              <a:rPr lang="fr-FR" sz="2800" dirty="0"/>
              <a:t>jeunes enfants : une psychologue par territoire pour vous accompagner dans cette démarche diagnostique</a:t>
            </a:r>
            <a:r>
              <a:rPr lang="fr-FR" sz="3200" dirty="0"/>
              <a:t/>
            </a:r>
            <a:br>
              <a:rPr lang="fr-FR" sz="3200" dirty="0"/>
            </a:br>
            <a:endParaRPr lang="fr-FR" sz="3200" dirty="0"/>
          </a:p>
        </p:txBody>
      </p:sp>
      <p:sp>
        <p:nvSpPr>
          <p:cNvPr id="3" name="Espace réservé du contenu 2"/>
          <p:cNvSpPr>
            <a:spLocks noGrp="1"/>
          </p:cNvSpPr>
          <p:nvPr>
            <p:ph idx="1"/>
          </p:nvPr>
        </p:nvSpPr>
        <p:spPr>
          <a:xfrm>
            <a:off x="323528" y="1988840"/>
            <a:ext cx="8640960" cy="4680520"/>
          </a:xfrm>
        </p:spPr>
        <p:txBody>
          <a:bodyPr/>
          <a:lstStyle/>
          <a:p>
            <a:r>
              <a:rPr lang="fr-FR" sz="1800" b="1" dirty="0" smtClean="0"/>
              <a:t>Lyon </a:t>
            </a:r>
            <a:r>
              <a:rPr lang="fr-FR" sz="1800" b="1" dirty="0"/>
              <a:t>Métropole, </a:t>
            </a:r>
            <a:r>
              <a:rPr lang="fr-FR" sz="1800" b="1" dirty="0" smtClean="0"/>
              <a:t>Rhône : </a:t>
            </a:r>
            <a:r>
              <a:rPr lang="fr-FR" sz="1800" dirty="0"/>
              <a:t>Hôpital </a:t>
            </a:r>
            <a:r>
              <a:rPr lang="fr-FR" sz="1800" dirty="0" smtClean="0"/>
              <a:t>HFME - CH </a:t>
            </a:r>
            <a:r>
              <a:rPr lang="fr-FR" sz="1800" dirty="0"/>
              <a:t>le </a:t>
            </a:r>
            <a:r>
              <a:rPr lang="fr-FR" sz="1800" dirty="0" err="1" smtClean="0"/>
              <a:t>Vinatier</a:t>
            </a:r>
            <a:r>
              <a:rPr lang="fr-FR" sz="1800" dirty="0" smtClean="0"/>
              <a:t>. Emilie Colin : </a:t>
            </a:r>
            <a:r>
              <a:rPr lang="fr-FR" sz="1800" dirty="0" smtClean="0">
                <a:hlinkClick r:id="rId2"/>
              </a:rPr>
              <a:t>emilie.colin@ch-le-vinatier.fr</a:t>
            </a:r>
            <a:endParaRPr lang="fr-FR" sz="1800" dirty="0" smtClean="0"/>
          </a:p>
          <a:p>
            <a:endParaRPr lang="fr-FR" sz="800" dirty="0"/>
          </a:p>
          <a:p>
            <a:r>
              <a:rPr lang="fr-FR" sz="1800" b="1" dirty="0"/>
              <a:t>Villefranche et </a:t>
            </a:r>
            <a:r>
              <a:rPr lang="fr-FR" sz="1800" b="1" dirty="0" smtClean="0"/>
              <a:t>environs </a:t>
            </a:r>
            <a:r>
              <a:rPr lang="fr-FR" sz="1800" dirty="0" smtClean="0"/>
              <a:t>: </a:t>
            </a:r>
            <a:r>
              <a:rPr lang="fr-FR" sz="1800" dirty="0"/>
              <a:t>Hôpital Nord-Ouest Villefranche. </a:t>
            </a:r>
            <a:r>
              <a:rPr lang="fr-FR" sz="1800" dirty="0" smtClean="0"/>
              <a:t>Margaux </a:t>
            </a:r>
            <a:r>
              <a:rPr lang="fr-FR" sz="1800" dirty="0" err="1" smtClean="0"/>
              <a:t>Jaffiol</a:t>
            </a:r>
            <a:r>
              <a:rPr lang="fr-FR" sz="1800" dirty="0" smtClean="0"/>
              <a:t> : </a:t>
            </a:r>
            <a:r>
              <a:rPr lang="fr-FR" sz="1800" dirty="0" smtClean="0">
                <a:hlinkClick r:id="rId3"/>
              </a:rPr>
              <a:t>margaux.jaffiol@gmail.com</a:t>
            </a:r>
            <a:endParaRPr lang="fr-FR" sz="1800" dirty="0" smtClean="0"/>
          </a:p>
          <a:p>
            <a:endParaRPr lang="fr-FR" sz="800" dirty="0" smtClean="0"/>
          </a:p>
          <a:p>
            <a:r>
              <a:rPr lang="fr-FR" sz="1800" dirty="0" smtClean="0"/>
              <a:t> </a:t>
            </a:r>
            <a:r>
              <a:rPr lang="fr-FR" sz="1800" b="1" dirty="0" smtClean="0"/>
              <a:t>Ain </a:t>
            </a:r>
            <a:r>
              <a:rPr lang="fr-FR" sz="1800" dirty="0" smtClean="0"/>
              <a:t>: </a:t>
            </a:r>
            <a:r>
              <a:rPr lang="fr-FR" sz="1800" dirty="0"/>
              <a:t>CH </a:t>
            </a:r>
            <a:r>
              <a:rPr lang="fr-FR" sz="1800" dirty="0" err="1"/>
              <a:t>Fleyriat</a:t>
            </a:r>
            <a:r>
              <a:rPr lang="fr-FR" sz="1800" dirty="0"/>
              <a:t> </a:t>
            </a:r>
            <a:r>
              <a:rPr lang="fr-FR" sz="1800" dirty="0" smtClean="0"/>
              <a:t>Bourg-en-Bresse</a:t>
            </a:r>
            <a:r>
              <a:rPr lang="fr-FR" sz="1800" dirty="0"/>
              <a:t>. Floriane Roussel-Mirgodin : </a:t>
            </a:r>
          </a:p>
          <a:p>
            <a:pPr marL="0" indent="0">
              <a:buNone/>
            </a:pPr>
            <a:r>
              <a:rPr lang="fr-FR" sz="1800" dirty="0"/>
              <a:t>      </a:t>
            </a:r>
            <a:r>
              <a:rPr lang="fr-FR" sz="1800" dirty="0" smtClean="0">
                <a:hlinkClick r:id="rId4"/>
              </a:rPr>
              <a:t>froussel@ch-bourg01.fr</a:t>
            </a:r>
            <a:r>
              <a:rPr lang="fr-FR" sz="1800" dirty="0" smtClean="0"/>
              <a:t> </a:t>
            </a:r>
          </a:p>
          <a:p>
            <a:pPr marL="0" indent="0">
              <a:buNone/>
            </a:pPr>
            <a:endParaRPr lang="fr-FR" sz="800" dirty="0"/>
          </a:p>
          <a:p>
            <a:r>
              <a:rPr lang="fr-FR" sz="1800" b="1" dirty="0" smtClean="0"/>
              <a:t>Loire </a:t>
            </a:r>
            <a:r>
              <a:rPr lang="fr-FR" sz="1800" dirty="0" smtClean="0"/>
              <a:t>: </a:t>
            </a:r>
            <a:r>
              <a:rPr lang="fr-FR" sz="1800" dirty="0"/>
              <a:t>Hôpital Nord St Etienne. Noémie Durieux :</a:t>
            </a:r>
          </a:p>
          <a:p>
            <a:pPr marL="0" indent="0">
              <a:buNone/>
            </a:pPr>
            <a:r>
              <a:rPr lang="fr-FR" sz="1800" dirty="0"/>
              <a:t>       </a:t>
            </a:r>
            <a:r>
              <a:rPr lang="fr-FR" sz="1800" dirty="0" smtClean="0">
                <a:hlinkClick r:id="rId5"/>
              </a:rPr>
              <a:t>Noemie.Durieux@chu-st-etienne.fr</a:t>
            </a:r>
            <a:r>
              <a:rPr lang="fr-FR" sz="1800" dirty="0" smtClean="0"/>
              <a:t> </a:t>
            </a:r>
          </a:p>
          <a:p>
            <a:pPr marL="0" indent="0">
              <a:buNone/>
            </a:pPr>
            <a:endParaRPr lang="fr-FR" sz="800" dirty="0"/>
          </a:p>
          <a:p>
            <a:r>
              <a:rPr lang="fr-FR" sz="1800" b="1" dirty="0" smtClean="0"/>
              <a:t>Savoie </a:t>
            </a:r>
            <a:r>
              <a:rPr lang="fr-FR" sz="1800" dirty="0" smtClean="0"/>
              <a:t>: </a:t>
            </a:r>
            <a:r>
              <a:rPr lang="fr-FR" sz="1800" dirty="0"/>
              <a:t>CH Métropole Savoie Chambéry. Céline Arbogast :                 </a:t>
            </a:r>
            <a:r>
              <a:rPr lang="fr-FR" sz="1800" dirty="0" smtClean="0">
                <a:hlinkClick r:id="rId6"/>
              </a:rPr>
              <a:t>celine.arbogast@ch-metropole-savoie.fr</a:t>
            </a:r>
            <a:r>
              <a:rPr lang="fr-FR" sz="1800" dirty="0" smtClean="0"/>
              <a:t> </a:t>
            </a:r>
          </a:p>
          <a:p>
            <a:endParaRPr lang="fr-FR" sz="800" dirty="0" smtClean="0"/>
          </a:p>
          <a:p>
            <a:r>
              <a:rPr lang="fr-FR" sz="1800" b="1" dirty="0" smtClean="0"/>
              <a:t>Isère </a:t>
            </a:r>
            <a:r>
              <a:rPr lang="fr-FR" sz="1800" dirty="0" smtClean="0"/>
              <a:t>: </a:t>
            </a:r>
            <a:r>
              <a:rPr lang="fr-FR" sz="1800" dirty="0"/>
              <a:t>CHU Grenoble. Ilona Kuipers:</a:t>
            </a:r>
          </a:p>
          <a:p>
            <a:pPr marL="0" indent="0">
              <a:buNone/>
            </a:pPr>
            <a:r>
              <a:rPr lang="fr-FR" sz="1800" dirty="0"/>
              <a:t>       </a:t>
            </a:r>
            <a:r>
              <a:rPr lang="fr-FR" sz="1800" dirty="0" smtClean="0">
                <a:hlinkClick r:id="rId7"/>
              </a:rPr>
              <a:t>ikuipers@chu-grenoble.fr</a:t>
            </a:r>
            <a:r>
              <a:rPr lang="fr-FR" sz="1800" dirty="0" smtClean="0"/>
              <a:t> </a:t>
            </a:r>
            <a:endParaRPr lang="fr-FR" sz="1800" dirty="0"/>
          </a:p>
        </p:txBody>
      </p:sp>
    </p:spTree>
    <p:extLst>
      <p:ext uri="{BB962C8B-B14F-4D97-AF65-F5344CB8AC3E}">
        <p14:creationId xmlns:p14="http://schemas.microsoft.com/office/powerpoint/2010/main" val="1339186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829766" y="764704"/>
            <a:ext cx="7772400" cy="1470025"/>
          </a:xfrm>
        </p:spPr>
        <p:txBody>
          <a:bodyPr/>
          <a:lstStyle/>
          <a:p>
            <a:r>
              <a:rPr lang="fr-FR" dirty="0"/>
              <a:t>Parcours de diagnostic avant de solliciter la consultation jeunes enfants</a:t>
            </a:r>
          </a:p>
        </p:txBody>
      </p:sp>
      <p:sp>
        <p:nvSpPr>
          <p:cNvPr id="4" name="Sous-titre 3"/>
          <p:cNvSpPr>
            <a:spLocks noGrp="1"/>
          </p:cNvSpPr>
          <p:nvPr>
            <p:ph type="subTitle" idx="1"/>
          </p:nvPr>
        </p:nvSpPr>
        <p:spPr/>
        <p:txBody>
          <a:bodyPr/>
          <a:lstStyle/>
          <a:p>
            <a:endParaRPr lang="fr-FR" dirty="0"/>
          </a:p>
        </p:txBody>
      </p:sp>
      <p:pic>
        <p:nvPicPr>
          <p:cNvPr id="1026" name="Picture 2" descr="C:\Users\a07907\AppData\Local\Microsoft\Windows\Temporary Internet Files\Content.IE5\M369RHB4\guidelines[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2996952"/>
            <a:ext cx="6480621" cy="32941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93865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re 1"/>
          <p:cNvSpPr>
            <a:spLocks noGrp="1"/>
          </p:cNvSpPr>
          <p:nvPr>
            <p:ph type="title"/>
          </p:nvPr>
        </p:nvSpPr>
        <p:spPr>
          <a:ln>
            <a:solidFill>
              <a:schemeClr val="tx2"/>
            </a:solidFill>
          </a:ln>
        </p:spPr>
        <p:txBody>
          <a:bodyPr/>
          <a:lstStyle/>
          <a:p>
            <a:pPr eaLnBrk="1" hangingPunct="1"/>
            <a:r>
              <a:rPr lang="fr-FR" sz="4000" dirty="0" smtClean="0"/>
              <a:t>Qui </a:t>
            </a:r>
            <a:r>
              <a:rPr lang="fr-FR" sz="4000" dirty="0"/>
              <a:t>peut poser le diagnostic?</a:t>
            </a:r>
          </a:p>
        </p:txBody>
      </p:sp>
      <p:sp>
        <p:nvSpPr>
          <p:cNvPr id="21506" name="Espace réservé du contenu 2"/>
          <p:cNvSpPr>
            <a:spLocks noGrp="1"/>
          </p:cNvSpPr>
          <p:nvPr>
            <p:ph idx="1"/>
          </p:nvPr>
        </p:nvSpPr>
        <p:spPr/>
        <p:txBody>
          <a:bodyPr/>
          <a:lstStyle/>
          <a:p>
            <a:pPr marL="0" indent="0" eaLnBrk="1" hangingPunct="1">
              <a:buNone/>
            </a:pPr>
            <a:r>
              <a:rPr lang="fr-FR" sz="2800" dirty="0"/>
              <a:t>Médecin de proximité en s’appuyant sur une évaluation pluridisciplinaire  </a:t>
            </a:r>
          </a:p>
        </p:txBody>
      </p:sp>
      <p:sp>
        <p:nvSpPr>
          <p:cNvPr id="21507" name="ZoneTexte 7"/>
          <p:cNvSpPr txBox="1">
            <a:spLocks noChangeArrowheads="1"/>
          </p:cNvSpPr>
          <p:nvPr/>
        </p:nvSpPr>
        <p:spPr bwMode="auto">
          <a:xfrm>
            <a:off x="395288" y="3819525"/>
            <a:ext cx="2184572" cy="954107"/>
          </a:xfrm>
          <a:prstGeom prst="rect">
            <a:avLst/>
          </a:prstGeom>
          <a:noFill/>
          <a:ln w="9525">
            <a:noFill/>
            <a:miter lim="800000"/>
            <a:headEnd/>
            <a:tailEnd/>
          </a:ln>
        </p:spPr>
        <p:txBody>
          <a:bodyPr wrap="none">
            <a:spAutoFit/>
          </a:bodyPr>
          <a:lstStyle/>
          <a:p>
            <a:r>
              <a:rPr lang="fr-FR" sz="2800" dirty="0">
                <a:latin typeface="Calibri" pitchFamily="34" charset="0"/>
              </a:rPr>
              <a:t>Confirmation </a:t>
            </a:r>
          </a:p>
          <a:p>
            <a:r>
              <a:rPr lang="fr-FR" sz="2800" dirty="0">
                <a:latin typeface="Calibri" pitchFamily="34" charset="0"/>
              </a:rPr>
              <a:t>du diagnostic</a:t>
            </a:r>
          </a:p>
        </p:txBody>
      </p:sp>
      <p:sp>
        <p:nvSpPr>
          <p:cNvPr id="21508" name="ZoneTexte 12"/>
          <p:cNvSpPr txBox="1">
            <a:spLocks noChangeArrowheads="1"/>
          </p:cNvSpPr>
          <p:nvPr/>
        </p:nvSpPr>
        <p:spPr bwMode="auto">
          <a:xfrm>
            <a:off x="4679950" y="3819525"/>
            <a:ext cx="4360863" cy="523875"/>
          </a:xfrm>
          <a:prstGeom prst="rect">
            <a:avLst/>
          </a:prstGeom>
          <a:noFill/>
          <a:ln w="9525">
            <a:noFill/>
            <a:miter lim="800000"/>
            <a:headEnd/>
            <a:tailEnd/>
          </a:ln>
        </p:spPr>
        <p:txBody>
          <a:bodyPr wrap="none">
            <a:spAutoFit/>
          </a:bodyPr>
          <a:lstStyle/>
          <a:p>
            <a:r>
              <a:rPr lang="fr-FR" sz="2800">
                <a:latin typeface="Calibri" pitchFamily="34" charset="0"/>
              </a:rPr>
              <a:t>Le diagnostic reste complexe</a:t>
            </a:r>
          </a:p>
        </p:txBody>
      </p:sp>
      <p:sp>
        <p:nvSpPr>
          <p:cNvPr id="21511" name="ZoneTexte 17"/>
          <p:cNvSpPr txBox="1">
            <a:spLocks noChangeArrowheads="1"/>
          </p:cNvSpPr>
          <p:nvPr/>
        </p:nvSpPr>
        <p:spPr bwMode="auto">
          <a:xfrm>
            <a:off x="5651500" y="5378450"/>
            <a:ext cx="2874963" cy="646113"/>
          </a:xfrm>
          <a:prstGeom prst="rect">
            <a:avLst/>
          </a:prstGeom>
          <a:noFill/>
          <a:ln w="9525">
            <a:noFill/>
            <a:miter lim="800000"/>
            <a:headEnd/>
            <a:tailEnd/>
          </a:ln>
        </p:spPr>
        <p:txBody>
          <a:bodyPr wrap="none">
            <a:spAutoFit/>
          </a:bodyPr>
          <a:lstStyle/>
          <a:p>
            <a:r>
              <a:rPr lang="fr-FR">
                <a:latin typeface="Calibri" pitchFamily="34" charset="0"/>
              </a:rPr>
              <a:t>Évaluation dans une unité</a:t>
            </a:r>
          </a:p>
          <a:p>
            <a:r>
              <a:rPr lang="fr-FR">
                <a:latin typeface="Calibri" pitchFamily="34" charset="0"/>
              </a:rPr>
              <a:t> spécialisée départementale</a:t>
            </a:r>
          </a:p>
        </p:txBody>
      </p:sp>
      <p:cxnSp>
        <p:nvCxnSpPr>
          <p:cNvPr id="20" name="Connecteur droit avec flèche 19"/>
          <p:cNvCxnSpPr/>
          <p:nvPr/>
        </p:nvCxnSpPr>
        <p:spPr>
          <a:xfrm>
            <a:off x="3774636" y="2476450"/>
            <a:ext cx="950913" cy="8477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flipH="1">
            <a:off x="2756795" y="2476450"/>
            <a:ext cx="935037" cy="7921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Connecteur droit avec flèche 24"/>
          <p:cNvCxnSpPr/>
          <p:nvPr/>
        </p:nvCxnSpPr>
        <p:spPr>
          <a:xfrm>
            <a:off x="7956550" y="4508500"/>
            <a:ext cx="0" cy="6492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515" name="ZoneTexte 27"/>
          <p:cNvSpPr txBox="1">
            <a:spLocks noChangeArrowheads="1"/>
          </p:cNvSpPr>
          <p:nvPr/>
        </p:nvSpPr>
        <p:spPr bwMode="auto">
          <a:xfrm>
            <a:off x="4521200" y="4508500"/>
            <a:ext cx="1922463" cy="739775"/>
          </a:xfrm>
          <a:prstGeom prst="rect">
            <a:avLst/>
          </a:prstGeom>
          <a:noFill/>
          <a:ln w="9525">
            <a:solidFill>
              <a:srgbClr val="0070C0"/>
            </a:solidFill>
            <a:miter lim="800000"/>
            <a:headEnd/>
            <a:tailEnd/>
          </a:ln>
        </p:spPr>
        <p:txBody>
          <a:bodyPr>
            <a:spAutoFit/>
          </a:bodyPr>
          <a:lstStyle/>
          <a:p>
            <a:r>
              <a:rPr lang="fr-FR" sz="1400" dirty="0">
                <a:latin typeface="Calibri" pitchFamily="34" charset="0"/>
              </a:rPr>
              <a:t>Courrier</a:t>
            </a:r>
          </a:p>
          <a:p>
            <a:r>
              <a:rPr lang="fr-FR" sz="1400" dirty="0">
                <a:latin typeface="Calibri" pitchFamily="34" charset="0"/>
              </a:rPr>
              <a:t> d’un </a:t>
            </a:r>
          </a:p>
          <a:p>
            <a:r>
              <a:rPr lang="fr-FR" sz="1400" dirty="0">
                <a:latin typeface="Calibri" pitchFamily="34" charset="0"/>
              </a:rPr>
              <a:t>médecin </a:t>
            </a:r>
          </a:p>
        </p:txBody>
      </p:sp>
    </p:spTree>
    <p:extLst>
      <p:ext uri="{BB962C8B-B14F-4D97-AF65-F5344CB8AC3E}">
        <p14:creationId xmlns:p14="http://schemas.microsoft.com/office/powerpoint/2010/main" val="2739976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re 1"/>
          <p:cNvSpPr>
            <a:spLocks noGrp="1"/>
          </p:cNvSpPr>
          <p:nvPr>
            <p:ph type="title"/>
          </p:nvPr>
        </p:nvSpPr>
        <p:spPr>
          <a:ln>
            <a:solidFill>
              <a:schemeClr val="tx2"/>
            </a:solidFill>
          </a:ln>
        </p:spPr>
        <p:txBody>
          <a:bodyPr/>
          <a:lstStyle/>
          <a:p>
            <a:pPr eaLnBrk="1" hangingPunct="1"/>
            <a:r>
              <a:rPr lang="fr-FR" sz="4000" dirty="0"/>
              <a:t>Pour </a:t>
            </a:r>
            <a:r>
              <a:rPr lang="fr-FR" sz="4000" dirty="0" smtClean="0"/>
              <a:t>rappel :</a:t>
            </a:r>
            <a:r>
              <a:rPr lang="fr-FR" sz="4000" dirty="0"/>
              <a:t/>
            </a:r>
            <a:br>
              <a:rPr lang="fr-FR" sz="4000" dirty="0"/>
            </a:br>
            <a:r>
              <a:rPr lang="fr-FR" sz="4000" dirty="0"/>
              <a:t>Qu’est-ce que l’autisme?</a:t>
            </a:r>
            <a:endParaRPr lang="fr-FR" sz="4000" dirty="0">
              <a:solidFill>
                <a:schemeClr val="accent2"/>
              </a:solidFill>
            </a:endParaRPr>
          </a:p>
        </p:txBody>
      </p:sp>
      <p:sp>
        <p:nvSpPr>
          <p:cNvPr id="14338" name="Espace réservé du contenu 2"/>
          <p:cNvSpPr>
            <a:spLocks noGrp="1"/>
          </p:cNvSpPr>
          <p:nvPr>
            <p:ph idx="1"/>
          </p:nvPr>
        </p:nvSpPr>
        <p:spPr/>
        <p:txBody>
          <a:bodyPr/>
          <a:lstStyle/>
          <a:p>
            <a:pPr eaLnBrk="1" hangingPunct="1"/>
            <a:endParaRPr lang="fr-FR" dirty="0"/>
          </a:p>
          <a:p>
            <a:pPr eaLnBrk="1" hangingPunct="1"/>
            <a:r>
              <a:rPr lang="fr-FR" dirty="0"/>
              <a:t>L’autisme est un </a:t>
            </a:r>
            <a:r>
              <a:rPr lang="fr-FR" b="1" dirty="0"/>
              <a:t>trouble du développement </a:t>
            </a:r>
            <a:r>
              <a:rPr lang="fr-FR" dirty="0"/>
              <a:t>caractérisé par des perturbations</a:t>
            </a:r>
          </a:p>
          <a:p>
            <a:pPr lvl="1" eaLnBrk="1" hangingPunct="1"/>
            <a:r>
              <a:rPr lang="fr-FR" dirty="0"/>
              <a:t>dans les </a:t>
            </a:r>
            <a:r>
              <a:rPr lang="fr-FR" b="1" dirty="0"/>
              <a:t>interactions sociales réciproques</a:t>
            </a:r>
            <a:endParaRPr lang="fr-FR" dirty="0"/>
          </a:p>
          <a:p>
            <a:pPr lvl="1" eaLnBrk="1" hangingPunct="1"/>
            <a:r>
              <a:rPr lang="fr-FR" dirty="0"/>
              <a:t>e</a:t>
            </a:r>
            <a:r>
              <a:rPr lang="fr-FR" dirty="0" smtClean="0"/>
              <a:t>t </a:t>
            </a:r>
            <a:r>
              <a:rPr lang="fr-FR" dirty="0"/>
              <a:t>de la </a:t>
            </a:r>
            <a:r>
              <a:rPr lang="fr-FR" b="1" dirty="0"/>
              <a:t>communication</a:t>
            </a:r>
            <a:endParaRPr lang="fr-FR" dirty="0"/>
          </a:p>
          <a:p>
            <a:pPr lvl="1" eaLnBrk="1" hangingPunct="1"/>
            <a:r>
              <a:rPr lang="fr-FR" dirty="0"/>
              <a:t>e</a:t>
            </a:r>
            <a:r>
              <a:rPr lang="fr-FR" dirty="0" smtClean="0"/>
              <a:t>t </a:t>
            </a:r>
            <a:r>
              <a:rPr lang="fr-FR" dirty="0"/>
              <a:t>par des </a:t>
            </a:r>
            <a:r>
              <a:rPr lang="fr-FR" b="1" dirty="0"/>
              <a:t>comportements</a:t>
            </a:r>
            <a:r>
              <a:rPr lang="fr-FR" dirty="0"/>
              <a:t>, des intérêts et/ou des activités au caractère </a:t>
            </a:r>
            <a:r>
              <a:rPr lang="fr-FR" b="1" dirty="0"/>
              <a:t>répétitif et restreint</a:t>
            </a:r>
          </a:p>
          <a:p>
            <a:pPr lvl="1" eaLnBrk="1" hangingPunct="1"/>
            <a:r>
              <a:rPr lang="fr-FR" dirty="0"/>
              <a:t>s</a:t>
            </a:r>
            <a:r>
              <a:rPr lang="fr-FR" dirty="0" smtClean="0"/>
              <a:t>ouvent </a:t>
            </a:r>
            <a:r>
              <a:rPr lang="fr-FR" dirty="0"/>
              <a:t>des</a:t>
            </a:r>
            <a:r>
              <a:rPr lang="fr-FR" b="1" dirty="0"/>
              <a:t> particularités sensorielles</a:t>
            </a:r>
            <a:r>
              <a:rPr lang="fr-FR" dirty="0"/>
              <a:t> </a:t>
            </a:r>
          </a:p>
        </p:txBody>
      </p:sp>
    </p:spTree>
    <p:extLst>
      <p:ext uri="{BB962C8B-B14F-4D97-AF65-F5344CB8AC3E}">
        <p14:creationId xmlns:p14="http://schemas.microsoft.com/office/powerpoint/2010/main" val="2610388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tx2"/>
            </a:solidFill>
          </a:ln>
        </p:spPr>
        <p:txBody>
          <a:bodyPr/>
          <a:lstStyle/>
          <a:p>
            <a:r>
              <a:rPr lang="fr-FR" dirty="0"/>
              <a:t>Signes d’alerte repérés par les parents ou un professionnel</a:t>
            </a:r>
          </a:p>
        </p:txBody>
      </p:sp>
      <p:sp>
        <p:nvSpPr>
          <p:cNvPr id="3" name="Espace réservé du contenu 2"/>
          <p:cNvSpPr>
            <a:spLocks noGrp="1"/>
          </p:cNvSpPr>
          <p:nvPr>
            <p:ph idx="1"/>
          </p:nvPr>
        </p:nvSpPr>
        <p:spPr/>
        <p:txBody>
          <a:bodyPr/>
          <a:lstStyle/>
          <a:p>
            <a:r>
              <a:rPr lang="fr-FR" dirty="0"/>
              <a:t>Absence de babillage, de pointage ou autres gestes sociaux à 12 mois</a:t>
            </a:r>
          </a:p>
          <a:p>
            <a:r>
              <a:rPr lang="fr-FR" dirty="0"/>
              <a:t>Absence de mots à 18 mois</a:t>
            </a:r>
          </a:p>
          <a:p>
            <a:r>
              <a:rPr lang="fr-FR" dirty="0"/>
              <a:t>Absence d’association de mots à 24 mois</a:t>
            </a:r>
          </a:p>
          <a:p>
            <a:r>
              <a:rPr lang="fr-FR" dirty="0"/>
              <a:t>Perte du langage ou des compétences sociales quel que soit l’âge</a:t>
            </a:r>
          </a:p>
          <a:p>
            <a:r>
              <a:rPr lang="fr-FR" dirty="0"/>
              <a:t>Ne répond pas à l’appel de son prénom</a:t>
            </a:r>
          </a:p>
          <a:p>
            <a:r>
              <a:rPr lang="fr-FR" dirty="0"/>
              <a:t>Ne joue pas avec les autres enfants</a:t>
            </a:r>
          </a:p>
          <a:p>
            <a:endParaRPr lang="fr-FR" dirty="0"/>
          </a:p>
        </p:txBody>
      </p:sp>
      <p:pic>
        <p:nvPicPr>
          <p:cNvPr id="2050" name="Picture 2" descr="C:\Users\a07907\AppData\Local\Microsoft\Windows\Temporary Internet Files\Content.IE5\SAYGM1G3\red-35853__180[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56376" y="692696"/>
            <a:ext cx="1021784" cy="9361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3778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solidFill>
              <a:schemeClr val="tx2"/>
            </a:solidFill>
          </a:ln>
        </p:spPr>
        <p:txBody>
          <a:bodyPr/>
          <a:lstStyle/>
          <a:p>
            <a:r>
              <a:rPr lang="fr-FR" dirty="0"/>
              <a:t>Vers qui se tourner en premier?</a:t>
            </a:r>
          </a:p>
        </p:txBody>
      </p:sp>
      <p:sp>
        <p:nvSpPr>
          <p:cNvPr id="3" name="Espace réservé du contenu 2"/>
          <p:cNvSpPr>
            <a:spLocks noGrp="1"/>
          </p:cNvSpPr>
          <p:nvPr>
            <p:ph idx="1"/>
          </p:nvPr>
        </p:nvSpPr>
        <p:spPr/>
        <p:txBody>
          <a:bodyPr/>
          <a:lstStyle/>
          <a:p>
            <a:pPr marL="0" indent="0">
              <a:buNone/>
            </a:pPr>
            <a:r>
              <a:rPr lang="fr-FR" dirty="0"/>
              <a:t>Consulter un médecin de 1ere ligne : médecin traitant, pédiatre, médecin de PMI, médecin de crèche</a:t>
            </a:r>
          </a:p>
        </p:txBody>
      </p:sp>
      <p:pic>
        <p:nvPicPr>
          <p:cNvPr id="3077" name="Picture 5" descr="C:\Users\a07907\AppData\Local\Microsoft\Windows\Temporary Internet Files\Content.IE5\3P78EF7A\doctor-1703644_960_72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3068960"/>
            <a:ext cx="2459732" cy="29182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56974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ln>
            <a:solidFill>
              <a:schemeClr val="tx2"/>
            </a:solidFill>
          </a:ln>
        </p:spPr>
        <p:txBody>
          <a:bodyPr>
            <a:normAutofit fontScale="90000"/>
          </a:bodyPr>
          <a:lstStyle/>
          <a:p>
            <a:pPr eaLnBrk="1" hangingPunct="1"/>
            <a:r>
              <a:rPr lang="fr-FR" altLang="fr-FR" sz="3600" b="1" dirty="0">
                <a:latin typeface="Arial" charset="0"/>
                <a:cs typeface="Arial" charset="0"/>
              </a:rPr>
              <a:t>Son médecin confirme un problème de développement</a:t>
            </a:r>
          </a:p>
        </p:txBody>
      </p:sp>
      <p:sp>
        <p:nvSpPr>
          <p:cNvPr id="97283" name="Rectangle 3"/>
          <p:cNvSpPr>
            <a:spLocks noGrp="1" noChangeArrowheads="1"/>
          </p:cNvSpPr>
          <p:nvPr>
            <p:ph type="body" idx="1"/>
          </p:nvPr>
        </p:nvSpPr>
        <p:spPr/>
        <p:txBody>
          <a:bodyPr>
            <a:normAutofit lnSpcReduction="10000"/>
          </a:bodyPr>
          <a:lstStyle/>
          <a:p>
            <a:pPr eaLnBrk="1" hangingPunct="1">
              <a:lnSpc>
                <a:spcPct val="80000"/>
              </a:lnSpc>
              <a:buClr>
                <a:schemeClr val="tx1"/>
              </a:buClr>
              <a:buFont typeface="Wingdings" pitchFamily="2" charset="2"/>
              <a:buNone/>
            </a:pPr>
            <a:endParaRPr lang="fr-FR" dirty="0"/>
          </a:p>
          <a:p>
            <a:pPr eaLnBrk="1" hangingPunct="1">
              <a:lnSpc>
                <a:spcPct val="90000"/>
              </a:lnSpc>
            </a:pPr>
            <a:r>
              <a:rPr lang="fr-FR" dirty="0"/>
              <a:t>Il demandera un </a:t>
            </a:r>
            <a:r>
              <a:rPr lang="fr-FR" b="1" dirty="0"/>
              <a:t>bilan sensoriel </a:t>
            </a:r>
            <a:r>
              <a:rPr lang="fr-FR" dirty="0"/>
              <a:t>(ORL et ophtalmologue</a:t>
            </a:r>
            <a:r>
              <a:rPr lang="fr-FR" dirty="0" smtClean="0"/>
              <a:t>)</a:t>
            </a:r>
          </a:p>
          <a:p>
            <a:pPr eaLnBrk="1" hangingPunct="1">
              <a:lnSpc>
                <a:spcPct val="90000"/>
              </a:lnSpc>
            </a:pPr>
            <a:endParaRPr lang="fr-FR" sz="900" dirty="0"/>
          </a:p>
          <a:p>
            <a:pPr eaLnBrk="1" hangingPunct="1">
              <a:lnSpc>
                <a:spcPct val="90000"/>
              </a:lnSpc>
            </a:pPr>
            <a:r>
              <a:rPr lang="fr-FR" dirty="0"/>
              <a:t>Il demandera l’avis d’un ou d’autres professionnels en orientant vers une PCO  (plateforme de coordination et d’orientation) ou vers un professionnel de proximité (pédopsychiatre au CMP, CAMSP ou en libéral, orthophoniste, psychomotricien, psychologue,…)</a:t>
            </a:r>
          </a:p>
          <a:p>
            <a:pPr eaLnBrk="1" hangingPunct="1">
              <a:lnSpc>
                <a:spcPct val="90000"/>
              </a:lnSpc>
            </a:pPr>
            <a:endParaRPr lang="fr-FR" altLang="fr-FR" dirty="0">
              <a:latin typeface="Arial" charset="0"/>
              <a:cs typeface="Arial" charset="0"/>
            </a:endParaRPr>
          </a:p>
          <a:p>
            <a:pPr eaLnBrk="1" hangingPunct="1">
              <a:lnSpc>
                <a:spcPct val="80000"/>
              </a:lnSpc>
              <a:buClr>
                <a:schemeClr val="tx1"/>
              </a:buClr>
              <a:buFont typeface="Wingdings" pitchFamily="2" charset="2"/>
              <a:buChar char="Ø"/>
            </a:pPr>
            <a:endParaRPr lang="fr-FR" altLang="fr-FR" dirty="0">
              <a:latin typeface="Arial" charset="0"/>
              <a:cs typeface="Arial" charset="0"/>
            </a:endParaRPr>
          </a:p>
          <a:p>
            <a:pPr eaLnBrk="1" hangingPunct="1">
              <a:lnSpc>
                <a:spcPct val="80000"/>
              </a:lnSpc>
              <a:buClr>
                <a:schemeClr val="tx1"/>
              </a:buClr>
              <a:buFont typeface="Wingdings" pitchFamily="2" charset="2"/>
              <a:buChar char="Ø"/>
            </a:pPr>
            <a:endParaRPr lang="fr-FR" altLang="fr-FR" dirty="0">
              <a:latin typeface="Arial" charset="0"/>
              <a:cs typeface="Arial" charset="0"/>
            </a:endParaRPr>
          </a:p>
          <a:p>
            <a:pPr eaLnBrk="1" hangingPunct="1">
              <a:lnSpc>
                <a:spcPct val="80000"/>
              </a:lnSpc>
              <a:buClr>
                <a:schemeClr val="tx1"/>
              </a:buClr>
              <a:buFont typeface="Wingdings" pitchFamily="2" charset="2"/>
              <a:buChar char="Ø"/>
            </a:pPr>
            <a:endParaRPr lang="fr-FR" altLang="fr-FR" dirty="0">
              <a:latin typeface="Arial" charset="0"/>
              <a:cs typeface="Arial" charset="0"/>
            </a:endParaRPr>
          </a:p>
        </p:txBody>
      </p:sp>
    </p:spTree>
    <p:extLst>
      <p:ext uri="{BB962C8B-B14F-4D97-AF65-F5344CB8AC3E}">
        <p14:creationId xmlns:p14="http://schemas.microsoft.com/office/powerpoint/2010/main" val="67778184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595</TotalTime>
  <Words>552</Words>
  <Application>Microsoft Office PowerPoint</Application>
  <PresentationFormat>Affichage à l'écran (4:3)</PresentationFormat>
  <Paragraphs>68</Paragraphs>
  <Slides>12</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12</vt:i4>
      </vt:variant>
    </vt:vector>
  </HeadingPairs>
  <TitlesOfParts>
    <vt:vector size="16" baseType="lpstr">
      <vt:lpstr>Arial</vt:lpstr>
      <vt:lpstr>Calibri</vt:lpstr>
      <vt:lpstr>Wingdings</vt:lpstr>
      <vt:lpstr>Thème Office</vt:lpstr>
      <vt:lpstr>Consultations jeunes enfants moins de 4 ans</vt:lpstr>
      <vt:lpstr>Description du dispositif</vt:lpstr>
      <vt:lpstr> Consultations jeunes enfants : une psychologue par territoire pour vous accompagner dans cette démarche diagnostique </vt:lpstr>
      <vt:lpstr>Parcours de diagnostic avant de solliciter la consultation jeunes enfants</vt:lpstr>
      <vt:lpstr>Qui peut poser le diagnostic?</vt:lpstr>
      <vt:lpstr>Pour rappel : Qu’est-ce que l’autisme?</vt:lpstr>
      <vt:lpstr>Signes d’alerte repérés par les parents ou un professionnel</vt:lpstr>
      <vt:lpstr>Vers qui se tourner en premier?</vt:lpstr>
      <vt:lpstr>Son médecin confirme un problème de développement</vt:lpstr>
      <vt:lpstr>A l’issue de ces évaluations</vt:lpstr>
      <vt:lpstr>Si les évaluations n’ont pas permis de poser un diagnostic</vt:lpstr>
      <vt:lpstr>Quand solliciter un rendez-vous à la consultation jeunes enfants?</vt:lpstr>
    </vt:vector>
  </TitlesOfParts>
  <Company>CH Le Vinatier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dc:title>
  <dc:creator>Utilisateur Windows</dc:creator>
  <cp:lastModifiedBy>MARDIROSSIAN Sandrine</cp:lastModifiedBy>
  <cp:revision>50</cp:revision>
  <dcterms:created xsi:type="dcterms:W3CDTF">2017-07-03T08:13:50Z</dcterms:created>
  <dcterms:modified xsi:type="dcterms:W3CDTF">2023-06-12T15:21:20Z</dcterms:modified>
</cp:coreProperties>
</file>